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2" r:id="rId1"/>
  </p:sldMasterIdLst>
  <p:handoutMasterIdLst>
    <p:handoutMasterId r:id="rId20"/>
  </p:handoutMasterIdLst>
  <p:sldIdLst>
    <p:sldId id="288" r:id="rId2"/>
    <p:sldId id="300" r:id="rId3"/>
    <p:sldId id="318" r:id="rId4"/>
    <p:sldId id="296" r:id="rId5"/>
    <p:sldId id="299" r:id="rId6"/>
    <p:sldId id="297" r:id="rId7"/>
    <p:sldId id="295" r:id="rId8"/>
    <p:sldId id="301" r:id="rId9"/>
    <p:sldId id="303" r:id="rId10"/>
    <p:sldId id="320" r:id="rId11"/>
    <p:sldId id="304" r:id="rId12"/>
    <p:sldId id="305" r:id="rId13"/>
    <p:sldId id="308" r:id="rId14"/>
    <p:sldId id="319" r:id="rId15"/>
    <p:sldId id="310" r:id="rId16"/>
    <p:sldId id="316" r:id="rId17"/>
    <p:sldId id="317" r:id="rId18"/>
    <p:sldId id="294" r:id="rId19"/>
  </p:sldIdLst>
  <p:sldSz cx="13208000" cy="9906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4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66FF99"/>
    <a:srgbClr val="99FF66"/>
    <a:srgbClr val="CBD9EB"/>
    <a:srgbClr val="9DBAD2"/>
    <a:srgbClr val="94B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44" y="90"/>
      </p:cViewPr>
      <p:guideLst>
        <p:guide orient="horz" pos="3120"/>
        <p:guide pos="4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8448B-DD30-41CB-8B13-F4C26C3410A0}" type="datetimeFigureOut">
              <a:rPr lang="en-GB" smtClean="0"/>
              <a:t>19/06/2017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D8023-D81E-4028-82E9-FD0852A054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506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228" y="-12231"/>
            <a:ext cx="13245272" cy="993046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084" y="3473216"/>
            <a:ext cx="8416371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084" y="5851205"/>
            <a:ext cx="8416371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3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880533"/>
            <a:ext cx="9168921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533" y="6457245"/>
            <a:ext cx="9168921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2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80" y="880533"/>
            <a:ext cx="8770931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0442" y="5246512"/>
            <a:ext cx="7828606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532" y="6457245"/>
            <a:ext cx="9168921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7252" y="1141657"/>
            <a:ext cx="660571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46679" y="4169470"/>
            <a:ext cx="660571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834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2" y="2790649"/>
            <a:ext cx="9168921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532" y="6539648"/>
            <a:ext cx="9168921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2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280" y="880533"/>
            <a:ext cx="8770931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80531" y="5796845"/>
            <a:ext cx="9168923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532" y="6539648"/>
            <a:ext cx="9168921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97252" y="1141657"/>
            <a:ext cx="660571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46679" y="4169470"/>
            <a:ext cx="660571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02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559" y="880533"/>
            <a:ext cx="9159894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80531" y="5796845"/>
            <a:ext cx="9168923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532" y="6539648"/>
            <a:ext cx="9168921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3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14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3896" y="880535"/>
            <a:ext cx="1413840" cy="7585429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532" y="880535"/>
            <a:ext cx="7503927" cy="75854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131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1345259"/>
            <a:ext cx="132080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8536281"/>
            <a:ext cx="13208000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76582" y="1670773"/>
            <a:ext cx="11697640" cy="6547540"/>
          </a:xfrm>
          <a:prstGeom prst="rect">
            <a:avLst/>
          </a:prstGeom>
        </p:spPr>
        <p:txBody>
          <a:bodyPr vert="horz"/>
          <a:lstStyle>
            <a:lvl1pPr>
              <a:defRPr sz="2311" b="0" i="0">
                <a:latin typeface="Arial"/>
                <a:cs typeface="Arial"/>
              </a:defRPr>
            </a:lvl1pPr>
            <a:lvl2pPr>
              <a:defRPr sz="2022" b="0" i="0">
                <a:latin typeface="Arial"/>
                <a:cs typeface="Arial"/>
              </a:defRPr>
            </a:lvl2pPr>
            <a:lvl3pPr>
              <a:defRPr sz="2022" b="0" i="0">
                <a:latin typeface="Arial"/>
                <a:cs typeface="Arial"/>
              </a:defRPr>
            </a:lvl3pPr>
            <a:lvl4pPr>
              <a:defRPr sz="1733" b="0" i="0">
                <a:latin typeface=""/>
                <a:cs typeface="Arial"/>
              </a:defRPr>
            </a:lvl4pPr>
            <a:lvl5pPr>
              <a:defRPr sz="1733" b="0" i="0">
                <a:latin typeface="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idx="11"/>
          </p:nvPr>
        </p:nvSpPr>
        <p:spPr>
          <a:xfrm>
            <a:off x="776582" y="407477"/>
            <a:ext cx="11697640" cy="8756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89">
                <a:solidFill>
                  <a:srgbClr val="640063"/>
                </a:solidFill>
              </a:defRPr>
            </a:lvl1pPr>
            <a:lvl2pPr marL="660380" indent="0">
              <a:buNone/>
              <a:defRPr sz="1733">
                <a:solidFill>
                  <a:srgbClr val="640063"/>
                </a:solidFill>
              </a:defRPr>
            </a:lvl2pPr>
            <a:lvl3pPr marL="1320759" indent="0">
              <a:buNone/>
              <a:defRPr sz="1733">
                <a:solidFill>
                  <a:srgbClr val="640063"/>
                </a:solidFill>
              </a:defRPr>
            </a:lvl3pPr>
            <a:lvl4pPr marL="1981139" indent="0">
              <a:buNone/>
              <a:defRPr sz="1733">
                <a:solidFill>
                  <a:srgbClr val="640063"/>
                </a:solidFill>
              </a:defRPr>
            </a:lvl4pPr>
            <a:lvl5pPr marL="2641519" indent="0">
              <a:buNone/>
              <a:defRPr sz="1733">
                <a:solidFill>
                  <a:srgbClr val="64006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53484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345259"/>
            <a:ext cx="13208000" cy="0"/>
          </a:xfrm>
          <a:prstGeom prst="line">
            <a:avLst/>
          </a:prstGeom>
          <a:ln w="2540" cap="flat" cmpd="sng">
            <a:solidFill>
              <a:srgbClr val="29292F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8536281"/>
            <a:ext cx="13208000" cy="0"/>
          </a:xfrm>
          <a:prstGeom prst="line">
            <a:avLst/>
          </a:prstGeom>
          <a:ln w="2540" cap="flat" cmpd="sng">
            <a:solidFill>
              <a:srgbClr val="29292F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79354" y="376494"/>
            <a:ext cx="9912114" cy="6930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3178">
                <a:solidFill>
                  <a:srgbClr val="640063"/>
                </a:solidFill>
              </a:defRPr>
            </a:lvl1pPr>
            <a:lvl2pPr marL="660305" indent="0">
              <a:buFontTx/>
              <a:buNone/>
              <a:defRPr>
                <a:solidFill>
                  <a:schemeClr val="bg1"/>
                </a:solidFill>
              </a:defRPr>
            </a:lvl2pPr>
            <a:lvl3pPr marL="1320609" indent="0">
              <a:buFontTx/>
              <a:buNone/>
              <a:defRPr>
                <a:solidFill>
                  <a:schemeClr val="bg1"/>
                </a:solidFill>
              </a:defRPr>
            </a:lvl3pPr>
            <a:lvl4pPr marL="1980914" indent="0">
              <a:buFontTx/>
              <a:buNone/>
              <a:defRPr>
                <a:solidFill>
                  <a:schemeClr val="bg1"/>
                </a:solidFill>
              </a:defRPr>
            </a:lvl4pPr>
            <a:lvl5pPr marL="264121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dolor sit </a:t>
            </a:r>
            <a:r>
              <a:rPr lang="en-GB" dirty="0" err="1"/>
              <a:t>amet</a:t>
            </a:r>
            <a:endParaRPr lang="en-GB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776586" y="1763313"/>
            <a:ext cx="11537335" cy="65406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12690" marR="0" indent="-412690" algn="l" defTabSz="66030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600">
                <a:solidFill>
                  <a:srgbClr val="29292F"/>
                </a:solidFill>
              </a:defRPr>
            </a:lvl1pPr>
            <a:lvl2pPr marL="1038606" marR="0" indent="-378300" algn="l" defTabSz="6603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311">
                <a:solidFill>
                  <a:srgbClr val="29292F"/>
                </a:solidFill>
              </a:defRPr>
            </a:lvl2pPr>
            <a:lvl3pPr marL="1563638" marR="0" indent="-378300" algn="l" defTabSz="6603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22">
                <a:solidFill>
                  <a:srgbClr val="29292F"/>
                </a:solidFill>
              </a:defRPr>
            </a:lvl3pPr>
            <a:lvl4pPr marL="1980914" indent="0">
              <a:buFontTx/>
              <a:buNone/>
              <a:defRPr>
                <a:solidFill>
                  <a:schemeClr val="bg1"/>
                </a:solidFill>
              </a:defRPr>
            </a:lvl4pPr>
            <a:lvl5pPr marL="2641218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Maecenas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, magna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purus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libero</a:t>
            </a:r>
            <a:r>
              <a:rPr lang="en-GB" dirty="0"/>
              <a:t>,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magna </a:t>
            </a:r>
            <a:r>
              <a:rPr lang="en-GB" dirty="0" err="1"/>
              <a:t>eros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est. </a:t>
            </a:r>
            <a:r>
              <a:rPr lang="en-GB" dirty="0" err="1"/>
              <a:t>Vivamus</a:t>
            </a:r>
            <a:r>
              <a:rPr lang="en-GB" dirty="0"/>
              <a:t> a </a:t>
            </a:r>
            <a:r>
              <a:rPr lang="en-GB" dirty="0" err="1"/>
              <a:t>tellus</a:t>
            </a:r>
            <a:r>
              <a:rPr lang="en-GB" dirty="0"/>
              <a:t>.</a:t>
            </a:r>
          </a:p>
          <a:p>
            <a:pPr marL="1038606" marR="0" lvl="1" indent="-378300" algn="l" defTabSz="6603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est. </a:t>
            </a:r>
            <a:r>
              <a:rPr lang="en-GB" dirty="0" err="1"/>
              <a:t>Vivamus</a:t>
            </a:r>
            <a:r>
              <a:rPr lang="en-GB" dirty="0"/>
              <a:t> a </a:t>
            </a:r>
            <a:r>
              <a:rPr lang="en-GB" dirty="0" err="1"/>
              <a:t>tellus</a:t>
            </a:r>
            <a:r>
              <a:rPr lang="en-GB" dirty="0"/>
              <a:t>.</a:t>
            </a:r>
          </a:p>
          <a:p>
            <a:pPr marL="1563638" marR="0" lvl="2" indent="-378300" algn="l" defTabSz="6603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est. </a:t>
            </a:r>
            <a:r>
              <a:rPr lang="en-GB" dirty="0" err="1"/>
              <a:t>Vivamus</a:t>
            </a:r>
            <a:r>
              <a:rPr lang="en-GB" dirty="0"/>
              <a:t> a </a:t>
            </a:r>
            <a:r>
              <a:rPr lang="en-GB" dirty="0" err="1"/>
              <a:t>tellus</a:t>
            </a:r>
            <a:r>
              <a:rPr lang="en-GB" dirty="0"/>
              <a:t>.</a:t>
            </a:r>
          </a:p>
          <a:p>
            <a:pPr marL="1563638" marR="0" lvl="2" indent="-378300" algn="l" defTabSz="6603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/>
              <a:t>Nunc</a:t>
            </a:r>
            <a:r>
              <a:rPr lang="en-GB" dirty="0"/>
              <a:t>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est. </a:t>
            </a:r>
            <a:r>
              <a:rPr lang="en-GB" dirty="0" err="1"/>
              <a:t>Vivamus</a:t>
            </a:r>
            <a:r>
              <a:rPr lang="en-GB" dirty="0"/>
              <a:t> a </a:t>
            </a:r>
            <a:r>
              <a:rPr lang="en-GB" dirty="0" err="1"/>
              <a:t>tellus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pharetra</a:t>
            </a:r>
            <a:r>
              <a:rPr lang="en-GB" dirty="0"/>
              <a:t> </a:t>
            </a:r>
            <a:r>
              <a:rPr lang="en-GB" dirty="0" err="1"/>
              <a:t>nonummy</a:t>
            </a:r>
            <a:r>
              <a:rPr lang="en-GB" dirty="0"/>
              <a:t> </a:t>
            </a:r>
            <a:r>
              <a:rPr lang="en-GB" dirty="0" err="1"/>
              <a:t>pede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et </a:t>
            </a:r>
            <a:r>
              <a:rPr lang="en-GB" dirty="0" err="1"/>
              <a:t>orci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3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2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2" y="3901255"/>
            <a:ext cx="9168921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532" y="6539647"/>
            <a:ext cx="9168921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0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880533"/>
            <a:ext cx="9168921" cy="1907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534" y="3120851"/>
            <a:ext cx="446060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851" y="3120853"/>
            <a:ext cx="4460604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0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4" y="880533"/>
            <a:ext cx="9168919" cy="190782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531" y="3121420"/>
            <a:ext cx="44643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531" y="3953802"/>
            <a:ext cx="4464304" cy="47726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85147" y="3121420"/>
            <a:ext cx="44643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85147" y="3953802"/>
            <a:ext cx="4464304" cy="477261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2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2" y="880533"/>
            <a:ext cx="9168921" cy="1907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4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8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2" y="2164651"/>
            <a:ext cx="4030264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8508" y="743782"/>
            <a:ext cx="4890943" cy="79826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0532" y="4011324"/>
            <a:ext cx="4030264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2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2" y="6934200"/>
            <a:ext cx="9168921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0532" y="880533"/>
            <a:ext cx="9168921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0532" y="7752822"/>
            <a:ext cx="9168921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8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2229" y="-12231"/>
            <a:ext cx="13245274" cy="993046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534" y="880533"/>
            <a:ext cx="9168919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532" y="3120853"/>
            <a:ext cx="9168921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07597" y="8726415"/>
            <a:ext cx="98819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0533" y="8726415"/>
            <a:ext cx="667762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8977" y="8726415"/>
            <a:ext cx="74047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7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1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Making roads better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084" y="5851208"/>
            <a:ext cx="8416371" cy="1584410"/>
          </a:xfrm>
        </p:spPr>
        <p:txBody>
          <a:bodyPr/>
          <a:lstStyle/>
          <a:p>
            <a:r>
              <a:rPr lang="en-GB" sz="4000" dirty="0"/>
              <a:t>Transport Technology Forum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014" y="631866"/>
            <a:ext cx="2158171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8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569475"/>
            <a:ext cx="6464300" cy="4871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1" y="5994400"/>
            <a:ext cx="6529486" cy="36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76582" y="2914269"/>
            <a:ext cx="11697640" cy="4910655"/>
          </a:xfrm>
        </p:spPr>
        <p:txBody>
          <a:bodyPr/>
          <a:lstStyle/>
          <a:p>
            <a:r>
              <a:rPr lang="en-US" dirty="0"/>
              <a:t>Signal Phase and Timing (SPaT)</a:t>
            </a:r>
          </a:p>
          <a:p>
            <a:r>
              <a:rPr lang="en-US" dirty="0"/>
              <a:t>Green Light Optimal Speed Advisory (GLOSA) </a:t>
            </a:r>
          </a:p>
          <a:p>
            <a:r>
              <a:rPr lang="en-US" dirty="0"/>
              <a:t>Co-operative priority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>
          <a:xfrm>
            <a:off x="776582" y="1356629"/>
            <a:ext cx="11697640" cy="65675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considered signals focused C-ITS tools that LAs need to be concerned about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91" y="6317555"/>
            <a:ext cx="754010" cy="407680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685" y="4304992"/>
            <a:ext cx="960967" cy="34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655098" y="6332560"/>
            <a:ext cx="2309726" cy="66685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304748" y="5944484"/>
            <a:ext cx="2293275" cy="69131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10479" y="5224067"/>
            <a:ext cx="1646711" cy="48886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656177" y="5607863"/>
            <a:ext cx="1710046" cy="527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962189" y="6317556"/>
            <a:ext cx="968491" cy="7740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4785" y="5224067"/>
            <a:ext cx="960605" cy="7054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394804" y="5071785"/>
            <a:ext cx="913042" cy="6518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56179" y="6120323"/>
            <a:ext cx="955354" cy="70110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714512" y="4514375"/>
            <a:ext cx="1646711" cy="48886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060213" y="4936767"/>
            <a:ext cx="1646711" cy="48886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9366223" y="5607865"/>
            <a:ext cx="519181" cy="4156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38817" y="4637215"/>
            <a:ext cx="960605" cy="70541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8798838" y="4362094"/>
            <a:ext cx="913042" cy="65187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2777"/>
          <p:cNvGrpSpPr>
            <a:grpSpLocks/>
          </p:cNvGrpSpPr>
          <p:nvPr/>
        </p:nvGrpSpPr>
        <p:grpSpPr bwMode="auto">
          <a:xfrm>
            <a:off x="6801736" y="6023557"/>
            <a:ext cx="315383" cy="779065"/>
            <a:chOff x="586076" y="1340768"/>
            <a:chExt cx="241508" cy="576064"/>
          </a:xfrm>
        </p:grpSpPr>
        <p:sp>
          <p:nvSpPr>
            <p:cNvPr id="20" name="Rectangle 19"/>
            <p:cNvSpPr/>
            <p:nvPr/>
          </p:nvSpPr>
          <p:spPr>
            <a:xfrm>
              <a:off x="686569" y="1670129"/>
              <a:ext cx="50246" cy="2467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2600" dirty="0"/>
            </a:p>
          </p:txBody>
        </p:sp>
        <p:pic>
          <p:nvPicPr>
            <p:cNvPr id="21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076" y="1340768"/>
              <a:ext cx="241508" cy="37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777"/>
          <p:cNvGrpSpPr>
            <a:grpSpLocks/>
          </p:cNvGrpSpPr>
          <p:nvPr/>
        </p:nvGrpSpPr>
        <p:grpSpPr bwMode="auto">
          <a:xfrm>
            <a:off x="7818473" y="5591326"/>
            <a:ext cx="315383" cy="779065"/>
            <a:chOff x="586076" y="1340768"/>
            <a:chExt cx="241508" cy="576064"/>
          </a:xfrm>
        </p:grpSpPr>
        <p:sp>
          <p:nvSpPr>
            <p:cNvPr id="23" name="Rectangle 22"/>
            <p:cNvSpPr/>
            <p:nvPr/>
          </p:nvSpPr>
          <p:spPr>
            <a:xfrm>
              <a:off x="686569" y="1670129"/>
              <a:ext cx="50246" cy="2467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2600" dirty="0"/>
            </a:p>
          </p:txBody>
        </p:sp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076" y="1340768"/>
              <a:ext cx="241508" cy="37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777"/>
          <p:cNvGrpSpPr>
            <a:grpSpLocks/>
          </p:cNvGrpSpPr>
          <p:nvPr/>
        </p:nvGrpSpPr>
        <p:grpSpPr bwMode="auto">
          <a:xfrm>
            <a:off x="7150156" y="4933413"/>
            <a:ext cx="315383" cy="779065"/>
            <a:chOff x="586076" y="1340768"/>
            <a:chExt cx="241508" cy="576064"/>
          </a:xfrm>
        </p:grpSpPr>
        <p:sp>
          <p:nvSpPr>
            <p:cNvPr id="26" name="Rectangle 25"/>
            <p:cNvSpPr/>
            <p:nvPr/>
          </p:nvSpPr>
          <p:spPr>
            <a:xfrm>
              <a:off x="686569" y="1670129"/>
              <a:ext cx="50246" cy="2467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2600" dirty="0"/>
            </a:p>
          </p:txBody>
        </p:sp>
        <p:pic>
          <p:nvPicPr>
            <p:cNvPr id="27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076" y="1340768"/>
              <a:ext cx="241508" cy="37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77"/>
          <p:cNvGrpSpPr>
            <a:grpSpLocks/>
          </p:cNvGrpSpPr>
          <p:nvPr/>
        </p:nvGrpSpPr>
        <p:grpSpPr bwMode="auto">
          <a:xfrm>
            <a:off x="5957396" y="5309189"/>
            <a:ext cx="315383" cy="779065"/>
            <a:chOff x="586076" y="1340768"/>
            <a:chExt cx="241508" cy="576064"/>
          </a:xfrm>
        </p:grpSpPr>
        <p:sp>
          <p:nvSpPr>
            <p:cNvPr id="29" name="Rectangle 28"/>
            <p:cNvSpPr/>
            <p:nvPr/>
          </p:nvSpPr>
          <p:spPr>
            <a:xfrm>
              <a:off x="686569" y="1670129"/>
              <a:ext cx="50246" cy="2467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2600" dirty="0"/>
            </a:p>
          </p:txBody>
        </p:sp>
        <p:pic>
          <p:nvPicPr>
            <p:cNvPr id="30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076" y="1340768"/>
              <a:ext cx="241508" cy="37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6566638" y="6435490"/>
            <a:ext cx="206345" cy="385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558" tIns="56280" rIns="112558" bIns="56280" rtlCol="0" anchor="ctr"/>
          <a:lstStyle/>
          <a:p>
            <a:pPr algn="ctr"/>
            <a:endParaRPr lang="en-GB" sz="2600" dirty="0"/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09" y="6774607"/>
            <a:ext cx="1092199" cy="34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6322">
            <a:off x="4496625" y="6358013"/>
            <a:ext cx="1216488" cy="4957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39">
            <a:off x="7618133" y="6705154"/>
            <a:ext cx="1493998" cy="3689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308">
            <a:off x="7611813" y="4163328"/>
            <a:ext cx="1156938" cy="4249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279">
            <a:off x="10999083" y="4022044"/>
            <a:ext cx="1811729" cy="864127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768382" y="5895189"/>
            <a:ext cx="1081067" cy="553552"/>
            <a:chOff x="4446567" y="3253883"/>
            <a:chExt cx="810800" cy="510971"/>
          </a:xfrm>
        </p:grpSpPr>
        <p:sp>
          <p:nvSpPr>
            <p:cNvPr id="38" name="Block Arc 37"/>
            <p:cNvSpPr/>
            <p:nvPr/>
          </p:nvSpPr>
          <p:spPr>
            <a:xfrm rot="14316741">
              <a:off x="4438131" y="357896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39" name="Block Arc 38"/>
            <p:cNvSpPr/>
            <p:nvPr/>
          </p:nvSpPr>
          <p:spPr>
            <a:xfrm rot="14316741">
              <a:off x="4602406" y="349386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40" name="Block Arc 39"/>
            <p:cNvSpPr/>
            <p:nvPr/>
          </p:nvSpPr>
          <p:spPr>
            <a:xfrm rot="14316741">
              <a:off x="4766681" y="343251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41" name="Block Arc 40"/>
            <p:cNvSpPr/>
            <p:nvPr/>
          </p:nvSpPr>
          <p:spPr>
            <a:xfrm rot="14316741">
              <a:off x="4919081" y="334741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42" name="Block Arc 41"/>
            <p:cNvSpPr/>
            <p:nvPr/>
          </p:nvSpPr>
          <p:spPr>
            <a:xfrm rot="14316741">
              <a:off x="5071481" y="326231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499881" flipH="1">
            <a:off x="6905750" y="5880186"/>
            <a:ext cx="1081067" cy="553552"/>
            <a:chOff x="4446567" y="3253883"/>
            <a:chExt cx="810800" cy="510971"/>
          </a:xfrm>
        </p:grpSpPr>
        <p:sp>
          <p:nvSpPr>
            <p:cNvPr id="44" name="Block Arc 43"/>
            <p:cNvSpPr/>
            <p:nvPr/>
          </p:nvSpPr>
          <p:spPr>
            <a:xfrm rot="14316741">
              <a:off x="4438131" y="357896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45" name="Block Arc 44"/>
            <p:cNvSpPr/>
            <p:nvPr/>
          </p:nvSpPr>
          <p:spPr>
            <a:xfrm rot="14316741">
              <a:off x="4602406" y="349386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46" name="Block Arc 45"/>
            <p:cNvSpPr/>
            <p:nvPr/>
          </p:nvSpPr>
          <p:spPr>
            <a:xfrm rot="14316741">
              <a:off x="4766681" y="343251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47" name="Block Arc 46"/>
            <p:cNvSpPr/>
            <p:nvPr/>
          </p:nvSpPr>
          <p:spPr>
            <a:xfrm rot="14316741">
              <a:off x="4919081" y="334741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48" name="Block Arc 47"/>
            <p:cNvSpPr/>
            <p:nvPr/>
          </p:nvSpPr>
          <p:spPr>
            <a:xfrm rot="14316741">
              <a:off x="5071481" y="326231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oup 2777"/>
          <p:cNvGrpSpPr>
            <a:grpSpLocks/>
          </p:cNvGrpSpPr>
          <p:nvPr/>
        </p:nvGrpSpPr>
        <p:grpSpPr bwMode="auto">
          <a:xfrm>
            <a:off x="9221602" y="5301001"/>
            <a:ext cx="315383" cy="779065"/>
            <a:chOff x="586076" y="1340768"/>
            <a:chExt cx="241508" cy="576064"/>
          </a:xfrm>
        </p:grpSpPr>
        <p:sp>
          <p:nvSpPr>
            <p:cNvPr id="50" name="Rectangle 49"/>
            <p:cNvSpPr/>
            <p:nvPr/>
          </p:nvSpPr>
          <p:spPr>
            <a:xfrm>
              <a:off x="686569" y="1670129"/>
              <a:ext cx="50246" cy="2467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2600" dirty="0"/>
            </a:p>
          </p:txBody>
        </p:sp>
        <p:pic>
          <p:nvPicPr>
            <p:cNvPr id="51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076" y="1340768"/>
              <a:ext cx="241508" cy="37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2777"/>
          <p:cNvGrpSpPr>
            <a:grpSpLocks/>
          </p:cNvGrpSpPr>
          <p:nvPr/>
        </p:nvGrpSpPr>
        <p:grpSpPr bwMode="auto">
          <a:xfrm>
            <a:off x="10238339" y="4868770"/>
            <a:ext cx="315383" cy="779065"/>
            <a:chOff x="586076" y="1340768"/>
            <a:chExt cx="241508" cy="576064"/>
          </a:xfrm>
        </p:grpSpPr>
        <p:sp>
          <p:nvSpPr>
            <p:cNvPr id="53" name="Rectangle 52"/>
            <p:cNvSpPr/>
            <p:nvPr/>
          </p:nvSpPr>
          <p:spPr>
            <a:xfrm>
              <a:off x="686569" y="1670129"/>
              <a:ext cx="50246" cy="2467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2600" dirty="0"/>
            </a:p>
          </p:txBody>
        </p:sp>
        <p:pic>
          <p:nvPicPr>
            <p:cNvPr id="54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076" y="1340768"/>
              <a:ext cx="241508" cy="37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 2777"/>
          <p:cNvGrpSpPr>
            <a:grpSpLocks/>
          </p:cNvGrpSpPr>
          <p:nvPr/>
        </p:nvGrpSpPr>
        <p:grpSpPr bwMode="auto">
          <a:xfrm>
            <a:off x="9570022" y="4210857"/>
            <a:ext cx="315383" cy="779065"/>
            <a:chOff x="586076" y="1340768"/>
            <a:chExt cx="241508" cy="576064"/>
          </a:xfrm>
        </p:grpSpPr>
        <p:sp>
          <p:nvSpPr>
            <p:cNvPr id="56" name="Rectangle 55"/>
            <p:cNvSpPr/>
            <p:nvPr/>
          </p:nvSpPr>
          <p:spPr>
            <a:xfrm>
              <a:off x="686569" y="1670129"/>
              <a:ext cx="50246" cy="2467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2600" dirty="0"/>
            </a:p>
          </p:txBody>
        </p:sp>
        <p:pic>
          <p:nvPicPr>
            <p:cNvPr id="57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076" y="1340768"/>
              <a:ext cx="241508" cy="37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2777"/>
          <p:cNvGrpSpPr>
            <a:grpSpLocks/>
          </p:cNvGrpSpPr>
          <p:nvPr/>
        </p:nvGrpSpPr>
        <p:grpSpPr bwMode="auto">
          <a:xfrm>
            <a:off x="8727809" y="4521935"/>
            <a:ext cx="315383" cy="779065"/>
            <a:chOff x="586076" y="1340768"/>
            <a:chExt cx="241508" cy="576064"/>
          </a:xfrm>
        </p:grpSpPr>
        <p:sp>
          <p:nvSpPr>
            <p:cNvPr id="59" name="Rectangle 58"/>
            <p:cNvSpPr/>
            <p:nvPr/>
          </p:nvSpPr>
          <p:spPr>
            <a:xfrm>
              <a:off x="686569" y="1670129"/>
              <a:ext cx="50246" cy="2467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sz="2600" dirty="0"/>
            </a:p>
          </p:txBody>
        </p:sp>
        <p:pic>
          <p:nvPicPr>
            <p:cNvPr id="60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076" y="1340768"/>
              <a:ext cx="241508" cy="37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Rectangle 60"/>
          <p:cNvSpPr/>
          <p:nvPr/>
        </p:nvSpPr>
        <p:spPr>
          <a:xfrm>
            <a:off x="9966825" y="4478691"/>
            <a:ext cx="206345" cy="3859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558" tIns="56280" rIns="112558" bIns="56280" rtlCol="0" anchor="ctr"/>
          <a:lstStyle/>
          <a:p>
            <a:pPr algn="ctr"/>
            <a:endParaRPr lang="en-GB" sz="2600" dirty="0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10" y="5796734"/>
            <a:ext cx="445719" cy="2422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12" y="4010197"/>
            <a:ext cx="445719" cy="242264"/>
          </a:xfrm>
          <a:prstGeom prst="rect">
            <a:avLst/>
          </a:prstGeom>
        </p:spPr>
      </p:pic>
      <p:sp>
        <p:nvSpPr>
          <p:cNvPr id="64" name="Block Arc 63"/>
          <p:cNvSpPr/>
          <p:nvPr/>
        </p:nvSpPr>
        <p:spPr>
          <a:xfrm rot="14974957">
            <a:off x="9015703" y="4122638"/>
            <a:ext cx="210515" cy="236600"/>
          </a:xfrm>
          <a:prstGeom prst="blockArc">
            <a:avLst>
              <a:gd name="adj1" fmla="val 10800000"/>
              <a:gd name="adj2" fmla="val 20133474"/>
              <a:gd name="adj3" fmla="val 60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558" tIns="56280" rIns="112558" bIns="56280" rtlCol="0" anchor="ctr"/>
          <a:lstStyle/>
          <a:p>
            <a:pPr algn="ctr"/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65" name="Block Arc 64"/>
          <p:cNvSpPr/>
          <p:nvPr/>
        </p:nvSpPr>
        <p:spPr>
          <a:xfrm rot="14974957">
            <a:off x="9236782" y="4063549"/>
            <a:ext cx="210515" cy="236600"/>
          </a:xfrm>
          <a:prstGeom prst="blockArc">
            <a:avLst>
              <a:gd name="adj1" fmla="val 10800000"/>
              <a:gd name="adj2" fmla="val 20133474"/>
              <a:gd name="adj3" fmla="val 60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558" tIns="56280" rIns="112558" bIns="56280" rtlCol="0" anchor="ctr"/>
          <a:lstStyle/>
          <a:p>
            <a:pPr algn="ctr"/>
            <a:endParaRPr lang="en-GB" sz="2600" dirty="0">
              <a:solidFill>
                <a:schemeClr val="tx1"/>
              </a:solidFill>
            </a:endParaRPr>
          </a:p>
        </p:txBody>
      </p:sp>
      <p:sp>
        <p:nvSpPr>
          <p:cNvPr id="66" name="Block Arc 65"/>
          <p:cNvSpPr/>
          <p:nvPr/>
        </p:nvSpPr>
        <p:spPr>
          <a:xfrm rot="14974957">
            <a:off x="9457860" y="4004461"/>
            <a:ext cx="210515" cy="236600"/>
          </a:xfrm>
          <a:prstGeom prst="blockArc">
            <a:avLst>
              <a:gd name="adj1" fmla="val 10800000"/>
              <a:gd name="adj2" fmla="val 20133474"/>
              <a:gd name="adj3" fmla="val 60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2558" tIns="56280" rIns="112558" bIns="56280" rtlCol="0" anchor="ctr"/>
          <a:lstStyle/>
          <a:p>
            <a:pPr algn="ctr"/>
            <a:endParaRPr lang="en-GB" sz="2600" dirty="0">
              <a:solidFill>
                <a:schemeClr val="tx1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 rot="20780920" flipH="1">
            <a:off x="9915596" y="3854552"/>
            <a:ext cx="1081067" cy="553552"/>
            <a:chOff x="4446567" y="3253883"/>
            <a:chExt cx="810800" cy="510971"/>
          </a:xfrm>
        </p:grpSpPr>
        <p:sp>
          <p:nvSpPr>
            <p:cNvPr id="68" name="Block Arc 67"/>
            <p:cNvSpPr/>
            <p:nvPr/>
          </p:nvSpPr>
          <p:spPr>
            <a:xfrm rot="14316741">
              <a:off x="4438131" y="357896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69" name="Block Arc 68"/>
            <p:cNvSpPr/>
            <p:nvPr/>
          </p:nvSpPr>
          <p:spPr>
            <a:xfrm rot="14316741">
              <a:off x="4602406" y="349386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70" name="Block Arc 69"/>
            <p:cNvSpPr/>
            <p:nvPr/>
          </p:nvSpPr>
          <p:spPr>
            <a:xfrm rot="14316741">
              <a:off x="4766681" y="343251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71" name="Block Arc 70"/>
            <p:cNvSpPr/>
            <p:nvPr/>
          </p:nvSpPr>
          <p:spPr>
            <a:xfrm rot="14316741">
              <a:off x="4919081" y="334741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72" name="Block Arc 71"/>
            <p:cNvSpPr/>
            <p:nvPr/>
          </p:nvSpPr>
          <p:spPr>
            <a:xfrm rot="14316741">
              <a:off x="5071481" y="3262319"/>
              <a:ext cx="194321" cy="177450"/>
            </a:xfrm>
            <a:prstGeom prst="blockArc">
              <a:avLst>
                <a:gd name="adj1" fmla="val 10800000"/>
                <a:gd name="adj2" fmla="val 20133474"/>
                <a:gd name="adj3" fmla="val 603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24" y="5895495"/>
            <a:ext cx="325922" cy="49571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200" y="3994512"/>
            <a:ext cx="316768" cy="4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8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Heads up of traffic light change</a:t>
            </a:r>
          </a:p>
          <a:p>
            <a:pPr lvl="1"/>
            <a:r>
              <a:rPr lang="en-GB" dirty="0"/>
              <a:t>Safety, more time to react</a:t>
            </a:r>
          </a:p>
          <a:p>
            <a:pPr lvl="1"/>
            <a:r>
              <a:rPr lang="en-GB" dirty="0"/>
              <a:t>Reduction in stop start through smooth constant driving</a:t>
            </a:r>
          </a:p>
          <a:p>
            <a:pPr lvl="2"/>
            <a:r>
              <a:rPr lang="en-GB" dirty="0"/>
              <a:t>Less emissions</a:t>
            </a:r>
          </a:p>
          <a:p>
            <a:pPr lvl="2"/>
            <a:r>
              <a:rPr lang="en-GB" dirty="0"/>
              <a:t>Less fuel</a:t>
            </a:r>
          </a:p>
          <a:p>
            <a:pPr lvl="2"/>
            <a:r>
              <a:rPr lang="en-GB" dirty="0"/>
              <a:t>Less wear and tear</a:t>
            </a:r>
          </a:p>
          <a:p>
            <a:pPr lvl="2"/>
            <a:r>
              <a:rPr lang="en-GB" dirty="0"/>
              <a:t>Less noise</a:t>
            </a:r>
          </a:p>
          <a:p>
            <a:pPr lvl="2"/>
            <a:r>
              <a:rPr lang="en-GB" dirty="0"/>
              <a:t>Better perception of journeys</a:t>
            </a:r>
          </a:p>
          <a:p>
            <a:pPr lvl="2"/>
            <a:r>
              <a:rPr lang="en-GB" dirty="0"/>
              <a:t>Better perception that authorities are doing their job</a:t>
            </a:r>
          </a:p>
          <a:p>
            <a:pPr lvl="1"/>
            <a:endParaRPr lang="en-GB" dirty="0"/>
          </a:p>
          <a:p>
            <a:r>
              <a:rPr lang="en-GB" dirty="0"/>
              <a:t>Information for future autonomous vehicles</a:t>
            </a:r>
          </a:p>
          <a:p>
            <a:r>
              <a:rPr lang="en-GB" dirty="0"/>
              <a:t>Not much data </a:t>
            </a:r>
          </a:p>
          <a:p>
            <a:r>
              <a:rPr lang="en-GB" dirty="0"/>
              <a:t>Large potential for “creative ideas”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Benefits of SPaT / GLOSA aren’t widely recognised/ measured</a:t>
            </a:r>
          </a:p>
        </p:txBody>
      </p:sp>
    </p:spTree>
    <p:extLst>
      <p:ext uri="{BB962C8B-B14F-4D97-AF65-F5344CB8AC3E}">
        <p14:creationId xmlns:p14="http://schemas.microsoft.com/office/powerpoint/2010/main" val="412146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Question: Should SPaT /GLOSA be deployed for all junctions?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37" y="2338917"/>
            <a:ext cx="8706987" cy="588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SCOOT vs GLOSA then!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432" y="2269953"/>
            <a:ext cx="9168921" cy="5605561"/>
          </a:xfrm>
        </p:spPr>
        <p:txBody>
          <a:bodyPr/>
          <a:lstStyle/>
          <a:p>
            <a:pPr lvl="2"/>
            <a:r>
              <a:rPr lang="en-GB" sz="2022" dirty="0">
                <a:latin typeface="Arial"/>
                <a:cs typeface="Arial"/>
              </a:rPr>
              <a:t>Tension between investment  and expectation </a:t>
            </a:r>
          </a:p>
          <a:p>
            <a:pPr lvl="2"/>
            <a:r>
              <a:rPr lang="en-GB" sz="2022" dirty="0">
                <a:latin typeface="Arial"/>
                <a:cs typeface="Arial"/>
              </a:rPr>
              <a:t>Fixed time plus GLOSA being demoed</a:t>
            </a:r>
          </a:p>
          <a:p>
            <a:pPr lvl="2"/>
            <a:r>
              <a:rPr lang="en-GB" sz="2022" dirty="0">
                <a:latin typeface="Arial"/>
                <a:cs typeface="Arial"/>
              </a:rPr>
              <a:t>Some SCOOT work (TfL) showed promise</a:t>
            </a:r>
          </a:p>
          <a:p>
            <a:pPr lvl="2"/>
            <a:endParaRPr lang="en-GB" sz="2022" dirty="0">
              <a:latin typeface="Arial"/>
              <a:cs typeface="Arial"/>
            </a:endParaRPr>
          </a:p>
          <a:p>
            <a:pPr lvl="2"/>
            <a:r>
              <a:rPr lang="en-GB" sz="2022" dirty="0">
                <a:latin typeface="Arial"/>
                <a:cs typeface="Arial"/>
              </a:rPr>
              <a:t>Need for research and deployment</a:t>
            </a:r>
          </a:p>
          <a:p>
            <a:pPr lvl="2"/>
            <a:r>
              <a:rPr lang="en-GB" sz="2022" dirty="0">
                <a:latin typeface="Arial"/>
                <a:cs typeface="Arial"/>
              </a:rPr>
              <a:t>Ability for UK industry to lead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682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Question: What do LAs need to be aware of when considering C-ITS and traffic signal operation.</a:t>
            </a:r>
          </a:p>
          <a:p>
            <a:endParaRPr lang="en-GB" dirty="0"/>
          </a:p>
          <a:p>
            <a:pPr lvl="1"/>
            <a:r>
              <a:rPr lang="en-GB" dirty="0"/>
              <a:t> Looking at the links in the chain for SPaT, we looked at the use of standards and the implications.</a:t>
            </a:r>
          </a:p>
          <a:p>
            <a:pPr lvl="1"/>
            <a:r>
              <a:rPr lang="en-GB" dirty="0"/>
              <a:t>Made a list of research areas</a:t>
            </a:r>
          </a:p>
          <a:p>
            <a:pPr lvl="1"/>
            <a:r>
              <a:rPr lang="en-GB" dirty="0"/>
              <a:t>Working with DfT to shape programme</a:t>
            </a:r>
          </a:p>
          <a:p>
            <a:pPr lvl="2"/>
            <a:r>
              <a:rPr lang="en-GB" dirty="0"/>
              <a:t>UTMC. UDG etc</a:t>
            </a:r>
          </a:p>
          <a:p>
            <a:pPr lvl="1"/>
            <a:r>
              <a:rPr lang="en-GB" dirty="0"/>
              <a:t>What don’t you know?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7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Other areas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Guide for Local Authorities on C-ITS</a:t>
            </a:r>
          </a:p>
          <a:p>
            <a:pPr lvl="1"/>
            <a:r>
              <a:rPr lang="en-US" dirty="0"/>
              <a:t>Practical guidance</a:t>
            </a:r>
          </a:p>
          <a:p>
            <a:r>
              <a:rPr lang="en-US" dirty="0"/>
              <a:t>Business case for deployment of technology</a:t>
            </a:r>
          </a:p>
          <a:p>
            <a:pPr lvl="1"/>
            <a:r>
              <a:rPr lang="en-US" dirty="0"/>
              <a:t>Shared data </a:t>
            </a:r>
          </a:p>
          <a:p>
            <a:pPr lvl="1"/>
            <a:r>
              <a:rPr lang="en-US" dirty="0"/>
              <a:t>UK business case</a:t>
            </a:r>
          </a:p>
          <a:p>
            <a:r>
              <a:rPr lang="en-US" dirty="0"/>
              <a:t>ITS G5 / LTE / 5G</a:t>
            </a:r>
          </a:p>
          <a:p>
            <a:pPr lvl="1"/>
            <a:r>
              <a:rPr lang="en-US" dirty="0"/>
              <a:t>Which one… </a:t>
            </a:r>
          </a:p>
          <a:p>
            <a:pPr lvl="1"/>
            <a:r>
              <a:rPr lang="en-US" dirty="0"/>
              <a:t>Separate Paper Available</a:t>
            </a:r>
          </a:p>
          <a:p>
            <a:r>
              <a:rPr lang="en-US" dirty="0"/>
              <a:t>Coming soon… </a:t>
            </a:r>
          </a:p>
          <a:p>
            <a:pPr lvl="1"/>
            <a:r>
              <a:rPr lang="en-US" dirty="0"/>
              <a:t>Position on “Connected……… and Autonomous vehicles” and roads</a:t>
            </a:r>
          </a:p>
          <a:p>
            <a:pPr lvl="1"/>
            <a:r>
              <a:rPr lang="en-US" dirty="0"/>
              <a:t>Bring roads operations view to the table</a:t>
            </a:r>
          </a:p>
          <a:p>
            <a:pPr lvl="1"/>
            <a:r>
              <a:rPr lang="en-US" dirty="0"/>
              <a:t>38 million vehicles , 7.9 years …. </a:t>
            </a:r>
          </a:p>
          <a:p>
            <a:r>
              <a:rPr lang="en-US" dirty="0"/>
              <a:t>Connections with parking and automotive</a:t>
            </a:r>
          </a:p>
          <a:p>
            <a:pPr lvl="1"/>
            <a:r>
              <a:rPr lang="en-US" dirty="0"/>
              <a:t>Worlds are colliding…..</a:t>
            </a:r>
          </a:p>
        </p:txBody>
      </p:sp>
    </p:spTree>
    <p:extLst>
      <p:ext uri="{BB962C8B-B14F-4D97-AF65-F5344CB8AC3E}">
        <p14:creationId xmlns:p14="http://schemas.microsoft.com/office/powerpoint/2010/main" val="416138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76586" y="2453228"/>
            <a:ext cx="11537335" cy="4905456"/>
          </a:xfrm>
        </p:spPr>
        <p:txBody>
          <a:bodyPr/>
          <a:lstStyle/>
          <a:p>
            <a:r>
              <a:rPr lang="en-US" dirty="0"/>
              <a:t>Las and Industry is raising awareness of the practicalities of C-ITS and Signals</a:t>
            </a:r>
          </a:p>
          <a:p>
            <a:endParaRPr lang="en-US" dirty="0"/>
          </a:p>
          <a:p>
            <a:pPr lvl="1"/>
            <a:r>
              <a:rPr lang="en-US" dirty="0"/>
              <a:t>No –one else will…</a:t>
            </a:r>
          </a:p>
          <a:p>
            <a:pPr lvl="1"/>
            <a:r>
              <a:rPr lang="en-US" dirty="0"/>
              <a:t>Sky isn’t blue </a:t>
            </a:r>
          </a:p>
          <a:p>
            <a:endParaRPr lang="en-US" dirty="0"/>
          </a:p>
          <a:p>
            <a:r>
              <a:rPr lang="en-US" dirty="0"/>
              <a:t>Barriers for mass market adoption being addressed</a:t>
            </a:r>
          </a:p>
          <a:p>
            <a:endParaRPr lang="en-US" dirty="0"/>
          </a:p>
          <a:p>
            <a:r>
              <a:rPr lang="en-US" dirty="0"/>
              <a:t>Full benefits of C-ITS and signals still need to be quantified</a:t>
            </a:r>
          </a:p>
          <a:p>
            <a:endParaRPr lang="en-US" dirty="0"/>
          </a:p>
          <a:p>
            <a:r>
              <a:rPr lang="en-US" dirty="0"/>
              <a:t>Further research  and deployment needed – what don’t you know?</a:t>
            </a:r>
          </a:p>
          <a:p>
            <a:endParaRPr lang="en-US" dirty="0"/>
          </a:p>
          <a:p>
            <a:r>
              <a:rPr lang="en-US" dirty="0"/>
              <a:t>C-ITS needs to be about connected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277" y="890588"/>
            <a:ext cx="2646798" cy="4741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38" y="481295"/>
            <a:ext cx="3999323" cy="55600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989" y="6041329"/>
            <a:ext cx="5407621" cy="2950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425" y="1059090"/>
            <a:ext cx="3426249" cy="2072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7586" y="6279094"/>
            <a:ext cx="5389331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0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roads better…..</a:t>
            </a:r>
          </a:p>
        </p:txBody>
      </p:sp>
    </p:spTree>
    <p:extLst>
      <p:ext uri="{BB962C8B-B14F-4D97-AF65-F5344CB8AC3E}">
        <p14:creationId xmlns:p14="http://schemas.microsoft.com/office/powerpoint/2010/main" val="20055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76582" y="2392761"/>
            <a:ext cx="11697640" cy="5232642"/>
          </a:xfrm>
        </p:spPr>
        <p:txBody>
          <a:bodyPr>
            <a:normAutofit/>
          </a:bodyPr>
          <a:lstStyle/>
          <a:p>
            <a:r>
              <a:rPr lang="en-GB" dirty="0"/>
              <a:t>Transport Technology Forum formed in early 2015</a:t>
            </a:r>
          </a:p>
          <a:p>
            <a:r>
              <a:rPr lang="en-GB" dirty="0"/>
              <a:t>Senior cross sector engagement and leadership</a:t>
            </a:r>
          </a:p>
          <a:p>
            <a:r>
              <a:rPr lang="en-GB" dirty="0"/>
              <a:t>Driving road transport forward</a:t>
            </a:r>
          </a:p>
          <a:p>
            <a:pPr lvl="1"/>
            <a:r>
              <a:rPr lang="en-GB" dirty="0"/>
              <a:t>Innovation</a:t>
            </a:r>
          </a:p>
          <a:p>
            <a:pPr lvl="1"/>
            <a:r>
              <a:rPr lang="en-GB" dirty="0"/>
              <a:t>Investment and Funding</a:t>
            </a:r>
          </a:p>
          <a:p>
            <a:pPr lvl="1"/>
            <a:r>
              <a:rPr lang="en-GB" dirty="0"/>
              <a:t>Co-operation</a:t>
            </a:r>
          </a:p>
          <a:p>
            <a:pPr lvl="1"/>
            <a:r>
              <a:rPr lang="en-GB" dirty="0"/>
              <a:t>Collaboration</a:t>
            </a:r>
          </a:p>
          <a:p>
            <a:r>
              <a:rPr lang="en-GB" dirty="0"/>
              <a:t>Various Working Groups tackling key areas</a:t>
            </a:r>
          </a:p>
          <a:p>
            <a:r>
              <a:rPr lang="en-GB" dirty="0"/>
              <a:t>Papers published or being published</a:t>
            </a:r>
          </a:p>
          <a:p>
            <a:endParaRPr lang="en-GB" dirty="0"/>
          </a:p>
          <a:p>
            <a:r>
              <a:rPr lang="en-GB" dirty="0"/>
              <a:t>Specifically a WG focused on Co-operative Vehicles (C-ITS) and roads, and inc, Standards and Deployment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Background</a:t>
            </a:r>
          </a:p>
        </p:txBody>
      </p:sp>
      <p:pic>
        <p:nvPicPr>
          <p:cNvPr id="5" name="Picture 4" descr="C:\Users\Mike\Documents\ms&amp;a\clients\023 - Imtech\023a - TTF\03 - engagement\A - external comms\graphics\TTF 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989" y="845314"/>
            <a:ext cx="3541567" cy="319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33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132951" y="2565474"/>
            <a:ext cx="2392393" cy="1037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50" dirty="0"/>
              <a:t>C-ITS projects </a:t>
            </a:r>
          </a:p>
        </p:txBody>
      </p:sp>
      <p:sp>
        <p:nvSpPr>
          <p:cNvPr id="7" name="Oval 6"/>
          <p:cNvSpPr/>
          <p:nvPr/>
        </p:nvSpPr>
        <p:spPr>
          <a:xfrm>
            <a:off x="1398677" y="2535686"/>
            <a:ext cx="2392393" cy="1037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50" dirty="0"/>
              <a:t>CCAV projects </a:t>
            </a:r>
          </a:p>
        </p:txBody>
      </p:sp>
      <p:sp>
        <p:nvSpPr>
          <p:cNvPr id="8" name="Oval 7"/>
          <p:cNvSpPr/>
          <p:nvPr/>
        </p:nvSpPr>
        <p:spPr>
          <a:xfrm>
            <a:off x="6684800" y="2565474"/>
            <a:ext cx="2545032" cy="10373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50" dirty="0"/>
              <a:t>T-TRIG projects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1558" y="3808203"/>
            <a:ext cx="8775221" cy="6167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50" dirty="0"/>
              <a:t>Identify from projects key outcomes, gaps and opportunities</a:t>
            </a:r>
          </a:p>
          <a:p>
            <a:pPr algn="ctr"/>
            <a:r>
              <a:rPr lang="en-GB" sz="1950" dirty="0"/>
              <a:t>Disseminates key guidance to practitioners and industry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7486" y="5984838"/>
            <a:ext cx="8644387" cy="6924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950" dirty="0">
                <a:solidFill>
                  <a:schemeClr val="bg1"/>
                </a:solidFill>
              </a:rPr>
              <a:t>Highlights network management needs and gaps, links customers with suppliers, informs on opportunities, helps projects  form </a:t>
            </a:r>
          </a:p>
        </p:txBody>
      </p:sp>
      <p:sp>
        <p:nvSpPr>
          <p:cNvPr id="11" name="Oval 10"/>
          <p:cNvSpPr/>
          <p:nvPr/>
        </p:nvSpPr>
        <p:spPr>
          <a:xfrm>
            <a:off x="49270" y="3601049"/>
            <a:ext cx="1857167" cy="367269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50" dirty="0"/>
              <a:t>Network managers</a:t>
            </a:r>
          </a:p>
        </p:txBody>
      </p:sp>
      <p:sp>
        <p:nvSpPr>
          <p:cNvPr id="12" name="Oval 11"/>
          <p:cNvSpPr/>
          <p:nvPr/>
        </p:nvSpPr>
        <p:spPr>
          <a:xfrm>
            <a:off x="1511300" y="6994945"/>
            <a:ext cx="2395029" cy="13176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50" dirty="0"/>
              <a:t>Network management Suppliers</a:t>
            </a:r>
          </a:p>
        </p:txBody>
      </p:sp>
      <p:sp>
        <p:nvSpPr>
          <p:cNvPr id="14" name="Oval 13"/>
          <p:cNvSpPr/>
          <p:nvPr/>
        </p:nvSpPr>
        <p:spPr>
          <a:xfrm>
            <a:off x="4474636" y="7066912"/>
            <a:ext cx="2242868" cy="13176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50" dirty="0"/>
              <a:t>Automotive industry  </a:t>
            </a:r>
          </a:p>
        </p:txBody>
      </p:sp>
      <p:sp>
        <p:nvSpPr>
          <p:cNvPr id="15" name="Oval 14"/>
          <p:cNvSpPr/>
          <p:nvPr/>
        </p:nvSpPr>
        <p:spPr>
          <a:xfrm>
            <a:off x="10940308" y="3573013"/>
            <a:ext cx="2308759" cy="3672698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50" dirty="0"/>
              <a:t>Government (DfT , Innovate UK and CCAV)</a:t>
            </a:r>
          </a:p>
        </p:txBody>
      </p:sp>
      <p:sp>
        <p:nvSpPr>
          <p:cNvPr id="16" name="Oval 15"/>
          <p:cNvSpPr/>
          <p:nvPr/>
        </p:nvSpPr>
        <p:spPr>
          <a:xfrm>
            <a:off x="7182613" y="7001127"/>
            <a:ext cx="2242868" cy="131768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50" dirty="0"/>
              <a:t>Comms industry 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2617654" y="3573012"/>
            <a:ext cx="237331" cy="235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/>
          </a:p>
        </p:txBody>
      </p:sp>
      <p:sp>
        <p:nvSpPr>
          <p:cNvPr id="18" name="Down Arrow 17"/>
          <p:cNvSpPr/>
          <p:nvPr/>
        </p:nvSpPr>
        <p:spPr>
          <a:xfrm>
            <a:off x="5191692" y="3607579"/>
            <a:ext cx="237331" cy="235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/>
          </a:p>
        </p:txBody>
      </p:sp>
      <p:sp>
        <p:nvSpPr>
          <p:cNvPr id="19" name="Down Arrow 18"/>
          <p:cNvSpPr/>
          <p:nvPr/>
        </p:nvSpPr>
        <p:spPr>
          <a:xfrm>
            <a:off x="7781987" y="3587907"/>
            <a:ext cx="237331" cy="235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/>
          </a:p>
        </p:txBody>
      </p:sp>
      <p:sp>
        <p:nvSpPr>
          <p:cNvPr id="20" name="Down Arrow 19"/>
          <p:cNvSpPr/>
          <p:nvPr/>
        </p:nvSpPr>
        <p:spPr>
          <a:xfrm>
            <a:off x="6293172" y="4460019"/>
            <a:ext cx="237331" cy="2351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/>
          </a:p>
        </p:txBody>
      </p:sp>
      <p:sp>
        <p:nvSpPr>
          <p:cNvPr id="25" name="Up-Down Arrow 24"/>
          <p:cNvSpPr/>
          <p:nvPr/>
        </p:nvSpPr>
        <p:spPr>
          <a:xfrm>
            <a:off x="2655224" y="6428581"/>
            <a:ext cx="273936" cy="873753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/>
          </a:p>
        </p:txBody>
      </p:sp>
      <p:sp>
        <p:nvSpPr>
          <p:cNvPr id="26" name="Up-Down Arrow 25"/>
          <p:cNvSpPr/>
          <p:nvPr/>
        </p:nvSpPr>
        <p:spPr>
          <a:xfrm>
            <a:off x="5429023" y="6639782"/>
            <a:ext cx="334097" cy="710325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/>
          </a:p>
        </p:txBody>
      </p:sp>
      <p:sp>
        <p:nvSpPr>
          <p:cNvPr id="27" name="Up-Down Arrow 26"/>
          <p:cNvSpPr/>
          <p:nvPr/>
        </p:nvSpPr>
        <p:spPr>
          <a:xfrm>
            <a:off x="8202822" y="6639781"/>
            <a:ext cx="334097" cy="710325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/>
          </a:p>
        </p:txBody>
      </p:sp>
      <p:sp>
        <p:nvSpPr>
          <p:cNvPr id="29" name="Left-Right Arrow 28"/>
          <p:cNvSpPr/>
          <p:nvPr/>
        </p:nvSpPr>
        <p:spPr>
          <a:xfrm>
            <a:off x="1916949" y="5038751"/>
            <a:ext cx="3425826" cy="288925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/>
          </a:p>
        </p:txBody>
      </p:sp>
      <p:sp>
        <p:nvSpPr>
          <p:cNvPr id="32" name="Oval 31"/>
          <p:cNvSpPr/>
          <p:nvPr/>
        </p:nvSpPr>
        <p:spPr>
          <a:xfrm>
            <a:off x="9175947" y="1596125"/>
            <a:ext cx="3391851" cy="141618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50" dirty="0"/>
              <a:t>New demonstrations</a:t>
            </a:r>
          </a:p>
        </p:txBody>
      </p:sp>
      <p:sp>
        <p:nvSpPr>
          <p:cNvPr id="35" name="Down Arrow 34"/>
          <p:cNvSpPr/>
          <p:nvPr/>
        </p:nvSpPr>
        <p:spPr>
          <a:xfrm>
            <a:off x="10327019" y="3012306"/>
            <a:ext cx="342903" cy="76087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/>
          </a:p>
        </p:txBody>
      </p:sp>
      <p:sp>
        <p:nvSpPr>
          <p:cNvPr id="36" name="Down Arrow 35"/>
          <p:cNvSpPr/>
          <p:nvPr/>
        </p:nvSpPr>
        <p:spPr>
          <a:xfrm rot="10800000">
            <a:off x="11854942" y="2827036"/>
            <a:ext cx="342903" cy="760871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/>
          </a:p>
        </p:txBody>
      </p:sp>
      <p:sp>
        <p:nvSpPr>
          <p:cNvPr id="38" name="Up-Down Arrow 37"/>
          <p:cNvSpPr/>
          <p:nvPr/>
        </p:nvSpPr>
        <p:spPr>
          <a:xfrm>
            <a:off x="6321401" y="5551591"/>
            <a:ext cx="232172" cy="529105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/>
          </a:p>
        </p:txBody>
      </p:sp>
      <p:sp>
        <p:nvSpPr>
          <p:cNvPr id="40" name="Left-Right Arrow 39"/>
          <p:cNvSpPr/>
          <p:nvPr/>
        </p:nvSpPr>
        <p:spPr>
          <a:xfrm>
            <a:off x="7556032" y="5038751"/>
            <a:ext cx="3425826" cy="288925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 dirty="0"/>
          </a:p>
        </p:txBody>
      </p:sp>
      <p:sp>
        <p:nvSpPr>
          <p:cNvPr id="41" name="Oval 40"/>
          <p:cNvSpPr/>
          <p:nvPr/>
        </p:nvSpPr>
        <p:spPr>
          <a:xfrm>
            <a:off x="5442258" y="4681473"/>
            <a:ext cx="2113774" cy="87011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Forum</a:t>
            </a:r>
          </a:p>
        </p:txBody>
      </p:sp>
    </p:spTree>
    <p:extLst>
      <p:ext uri="{BB962C8B-B14F-4D97-AF65-F5344CB8AC3E}">
        <p14:creationId xmlns:p14="http://schemas.microsoft.com/office/powerpoint/2010/main" val="258142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901" y="3817826"/>
            <a:ext cx="6946711" cy="5693866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400" b="1" dirty="0"/>
          </a:p>
          <a:p>
            <a:endParaRPr lang="en-GB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1642533" y="4909073"/>
            <a:ext cx="6650569" cy="881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Stakeholder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engagement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21364" y="7109866"/>
            <a:ext cx="6671734" cy="76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							</a:t>
            </a:r>
            <a:r>
              <a:rPr lang="en-GB" b="1" dirty="0">
                <a:solidFill>
                  <a:schemeClr val="tx1"/>
                </a:solidFill>
              </a:rPr>
              <a:t>Strategic</a:t>
            </a:r>
          </a:p>
          <a:p>
            <a:pPr algn="r"/>
            <a:r>
              <a:rPr lang="en-GB" b="1" dirty="0">
                <a:solidFill>
                  <a:schemeClr val="tx1"/>
                </a:solidFill>
              </a:rPr>
              <a:t>business case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42533" y="8915247"/>
            <a:ext cx="6671734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tx1"/>
                </a:solidFill>
              </a:rPr>
              <a:t>Exports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21364" y="8001836"/>
            <a:ext cx="6671734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							</a:t>
            </a:r>
            <a:r>
              <a:rPr lang="en-GB" b="1" dirty="0">
                <a:solidFill>
                  <a:schemeClr val="tx1"/>
                </a:solidFill>
              </a:rPr>
              <a:t>Specifications</a:t>
            </a:r>
          </a:p>
          <a:p>
            <a:pPr algn="r"/>
            <a:r>
              <a:rPr lang="en-GB" b="1" dirty="0">
                <a:solidFill>
                  <a:schemeClr val="tx1"/>
                </a:solidFill>
              </a:rPr>
              <a:t>and standards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2529" y="6025914"/>
            <a:ext cx="6650569" cy="8813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tx1"/>
                </a:solidFill>
              </a:rPr>
              <a:t>Network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Operator</a:t>
            </a:r>
          </a:p>
          <a:p>
            <a:pPr algn="r"/>
            <a:r>
              <a:rPr lang="en-GB" dirty="0">
                <a:solidFill>
                  <a:schemeClr val="tx1"/>
                </a:solidFill>
              </a:rPr>
              <a:t>User Group</a:t>
            </a:r>
          </a:p>
        </p:txBody>
      </p:sp>
      <p:pic>
        <p:nvPicPr>
          <p:cNvPr id="4" name="Picture 2" descr="http://ttf.uk.net/wp-content/uploads/2016/11/ttf-logo-newold_500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428" y="196222"/>
            <a:ext cx="2151706" cy="198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1364" y="1714507"/>
            <a:ext cx="5330895" cy="1477328"/>
          </a:xfrm>
          <a:prstGeom prst="rect">
            <a:avLst/>
          </a:prstGeom>
          <a:solidFill>
            <a:srgbClr val="99FF66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Government</a:t>
            </a:r>
          </a:p>
          <a:p>
            <a:r>
              <a:rPr lang="en-GB" b="1" dirty="0"/>
              <a:t>Authorities</a:t>
            </a:r>
          </a:p>
          <a:p>
            <a:r>
              <a:rPr lang="en-GB" b="1" dirty="0"/>
              <a:t>Industry							= the Forum</a:t>
            </a:r>
          </a:p>
          <a:p>
            <a:r>
              <a:rPr lang="en-GB" b="1" dirty="0"/>
              <a:t>Academia</a:t>
            </a:r>
          </a:p>
          <a:p>
            <a:r>
              <a:rPr lang="en-GB" b="1" dirty="0"/>
              <a:t>Adjacent industries/sectors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917812" y="1816693"/>
            <a:ext cx="347134" cy="12729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4729584" y="214783"/>
            <a:ext cx="517344" cy="66717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13462" y="4714621"/>
            <a:ext cx="1440891" cy="5047536"/>
          </a:xfrm>
          <a:prstGeom prst="rect">
            <a:avLst/>
          </a:prstGeom>
          <a:solidFill>
            <a:schemeClr val="accent2">
              <a:lumMod val="9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Enhanced procurem’t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400" dirty="0"/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091379" y="4708699"/>
            <a:ext cx="1439335" cy="5047536"/>
          </a:xfrm>
          <a:prstGeom prst="rect">
            <a:avLst/>
          </a:prstGeom>
          <a:solidFill>
            <a:schemeClr val="accent2">
              <a:lumMod val="9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Developing innovation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16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89617" y="4708699"/>
            <a:ext cx="1439335" cy="5078313"/>
          </a:xfrm>
          <a:prstGeom prst="rect">
            <a:avLst/>
          </a:prstGeom>
          <a:solidFill>
            <a:schemeClr val="accent2">
              <a:lumMod val="9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Connected vehicles and road operation</a:t>
            </a:r>
          </a:p>
          <a:p>
            <a:endParaRPr lang="en-GB" dirty="0"/>
          </a:p>
          <a:p>
            <a:endParaRPr lang="en-GB" dirty="0"/>
          </a:p>
          <a:p>
            <a:endParaRPr lang="en-GB" sz="36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Right Brace 16"/>
          <p:cNvSpPr/>
          <p:nvPr/>
        </p:nvSpPr>
        <p:spPr>
          <a:xfrm>
            <a:off x="8739108" y="3960049"/>
            <a:ext cx="537635" cy="571719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9431865" y="6023699"/>
            <a:ext cx="1785881" cy="1754326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Joint working with other groups, including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AESIN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BPA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7867" y="1714507"/>
            <a:ext cx="1354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/>
          </a:p>
          <a:p>
            <a:r>
              <a:rPr lang="en-GB" b="1" dirty="0"/>
              <a:t>Investors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Workplan delivery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5122" y="2545504"/>
            <a:ext cx="1169145" cy="646331"/>
          </a:xfrm>
          <a:prstGeom prst="rect">
            <a:avLst/>
          </a:prstGeom>
          <a:solidFill>
            <a:srgbClr val="99FF66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Advisory Board</a:t>
            </a:r>
          </a:p>
        </p:txBody>
      </p:sp>
    </p:spTree>
    <p:extLst>
      <p:ext uri="{BB962C8B-B14F-4D97-AF65-F5344CB8AC3E}">
        <p14:creationId xmlns:p14="http://schemas.microsoft.com/office/powerpoint/2010/main" val="84660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4" y="880533"/>
            <a:ext cx="9168919" cy="1237634"/>
          </a:xfrm>
        </p:spPr>
        <p:txBody>
          <a:bodyPr/>
          <a:lstStyle/>
          <a:p>
            <a:r>
              <a:rPr lang="en-GB" dirty="0"/>
              <a:t>Network Operator User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2" y="1655181"/>
            <a:ext cx="9168921" cy="7071234"/>
          </a:xfrm>
        </p:spPr>
        <p:txBody>
          <a:bodyPr/>
          <a:lstStyle/>
          <a:p>
            <a:r>
              <a:rPr lang="en-GB" sz="2400" dirty="0"/>
              <a:t>Public sector adoption and use of technology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Developing confidence and efficiency in deployment of 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common requirements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sharing knowledge and risk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promoting critical R&amp;D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developing and sharing skills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engaging collectively with the supply chain.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/>
              <a:t>encouraging “follower” authorities</a:t>
            </a:r>
          </a:p>
          <a:p>
            <a:r>
              <a:rPr lang="en-GB" sz="2400" dirty="0"/>
              <a:t>Regional subgroup</a:t>
            </a:r>
          </a:p>
          <a:p>
            <a:pPr lvl="1"/>
            <a:r>
              <a:rPr lang="en-GB" sz="2250" dirty="0"/>
              <a:t>Coming soon set of roadshows</a:t>
            </a:r>
          </a:p>
          <a:p>
            <a:pPr lvl="1"/>
            <a:r>
              <a:rPr lang="en-GB" sz="2250" dirty="0"/>
              <a:t>Informed by today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748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4" y="880533"/>
            <a:ext cx="9168919" cy="1017715"/>
          </a:xfrm>
        </p:spPr>
        <p:txBody>
          <a:bodyPr/>
          <a:lstStyle/>
          <a:p>
            <a:r>
              <a:rPr lang="en-GB" dirty="0"/>
              <a:t>What have we done?</a:t>
            </a:r>
          </a:p>
        </p:txBody>
      </p:sp>
    </p:spTree>
    <p:extLst>
      <p:ext uri="{BB962C8B-B14F-4D97-AF65-F5344CB8AC3E}">
        <p14:creationId xmlns:p14="http://schemas.microsoft.com/office/powerpoint/2010/main" val="381584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76582" y="2522048"/>
            <a:ext cx="11697640" cy="4910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9292F"/>
                </a:solidFill>
                <a:latin typeface="+mn-lt"/>
                <a:cs typeface="+mn-cs"/>
              </a:rPr>
              <a:t>An Authority has heard about “C-ITS” , but isn’t aware or cannot quantify the benefits, however must  future proof plans and investments via robust procurement. </a:t>
            </a:r>
          </a:p>
          <a:p>
            <a:pPr marL="0" indent="0">
              <a:buNone/>
            </a:pPr>
            <a:endParaRPr lang="en-US" dirty="0">
              <a:solidFill>
                <a:srgbClr val="29292F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9292F"/>
                </a:solidFill>
                <a:latin typeface="+mn-lt"/>
                <a:cs typeface="+mn-cs"/>
              </a:rPr>
              <a:t>Additionally they:</a:t>
            </a:r>
          </a:p>
          <a:p>
            <a:pPr marL="0" indent="0">
              <a:buNone/>
            </a:pPr>
            <a:endParaRPr lang="en-US" dirty="0">
              <a:solidFill>
                <a:srgbClr val="29292F"/>
              </a:solidFill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9292F"/>
                </a:solidFill>
                <a:latin typeface="+mn-lt"/>
                <a:cs typeface="+mn-cs"/>
              </a:rPr>
              <a:t>..are keen to adopt new ideas that support policy</a:t>
            </a:r>
          </a:p>
          <a:p>
            <a:pPr marL="0" indent="0">
              <a:buNone/>
            </a:pPr>
            <a:r>
              <a:rPr lang="en-US" dirty="0">
                <a:solidFill>
                  <a:srgbClr val="29292F"/>
                </a:solidFill>
                <a:latin typeface="+mn-lt"/>
                <a:cs typeface="+mn-cs"/>
              </a:rPr>
              <a:t>and save money, but cannot be “bleeding edge” </a:t>
            </a:r>
          </a:p>
          <a:p>
            <a:pPr marL="0" indent="0">
              <a:buNone/>
            </a:pPr>
            <a:r>
              <a:rPr lang="en-US" dirty="0">
                <a:solidFill>
                  <a:srgbClr val="29292F"/>
                </a:solidFill>
                <a:latin typeface="+mn-lt"/>
                <a:cs typeface="+mn-cs"/>
              </a:rPr>
              <a:t>…cannot make overnight changes so will need to </a:t>
            </a:r>
          </a:p>
          <a:p>
            <a:pPr marL="0" indent="0">
              <a:buNone/>
            </a:pPr>
            <a:r>
              <a:rPr lang="en-US" dirty="0">
                <a:solidFill>
                  <a:srgbClr val="29292F"/>
                </a:solidFill>
                <a:latin typeface="+mn-lt"/>
                <a:cs typeface="+mn-cs"/>
              </a:rPr>
              <a:t>change equipment in phases </a:t>
            </a:r>
          </a:p>
          <a:p>
            <a:pPr marL="0" indent="0">
              <a:buNone/>
            </a:pPr>
            <a:r>
              <a:rPr lang="en-US" dirty="0">
                <a:solidFill>
                  <a:srgbClr val="29292F"/>
                </a:solidFill>
                <a:latin typeface="+mn-lt"/>
                <a:cs typeface="+mn-cs"/>
              </a:rPr>
              <a:t>…are concerned by the mainstream “noise” about Automated Vehicles but need to know what it really needs to do and when! </a:t>
            </a:r>
          </a:p>
          <a:p>
            <a:pPr marL="0" indent="0">
              <a:buNone/>
            </a:pPr>
            <a:r>
              <a:rPr lang="en-US" dirty="0">
                <a:solidFill>
                  <a:srgbClr val="29292F"/>
                </a:solidFill>
                <a:latin typeface="+mn-lt"/>
                <a:cs typeface="+mn-cs"/>
              </a:rPr>
              <a:t>…and how does this relate to current data being produced and managed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Signals - we took a Scenario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08" y="7432703"/>
            <a:ext cx="3911153" cy="235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96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776582" y="2359395"/>
            <a:ext cx="11697640" cy="5042590"/>
          </a:xfrm>
        </p:spPr>
        <p:txBody>
          <a:bodyPr/>
          <a:lstStyle/>
          <a:p>
            <a:r>
              <a:rPr lang="en-US" dirty="0"/>
              <a:t>Core Traffic Management Act Statutory Duty </a:t>
            </a:r>
          </a:p>
          <a:p>
            <a:r>
              <a:rPr lang="en-US" dirty="0"/>
              <a:t>An oversaturated network peak that causes congestion and restricts economic growth </a:t>
            </a:r>
          </a:p>
          <a:p>
            <a:r>
              <a:rPr lang="en-US" dirty="0"/>
              <a:t>Elected members, press and business all want better journeys </a:t>
            </a:r>
          </a:p>
          <a:p>
            <a:r>
              <a:rPr lang="en-US" dirty="0"/>
              <a:t>Emissions that worry Elected Members, yet size of the problem is unknown </a:t>
            </a:r>
          </a:p>
          <a:p>
            <a:r>
              <a:rPr lang="en-US" dirty="0"/>
              <a:t>Parking is an issue for stakeholders </a:t>
            </a:r>
          </a:p>
          <a:p>
            <a:r>
              <a:rPr lang="en-US" dirty="0"/>
              <a:t>Better bus services are an aspiration on key corridors </a:t>
            </a:r>
          </a:p>
          <a:p>
            <a:r>
              <a:rPr lang="en-US" dirty="0"/>
              <a:t>Ageing equipment on street is an issue </a:t>
            </a:r>
          </a:p>
          <a:p>
            <a:r>
              <a:rPr lang="en-US" dirty="0"/>
              <a:t>The Authority has some capital spend but little revenue </a:t>
            </a:r>
          </a:p>
          <a:p>
            <a:r>
              <a:rPr lang="en-GB" dirty="0"/>
              <a:t>Only 2 full time staff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LA’s Problems to Solve</a:t>
            </a:r>
          </a:p>
        </p:txBody>
      </p:sp>
    </p:spTree>
    <p:extLst>
      <p:ext uri="{BB962C8B-B14F-4D97-AF65-F5344CB8AC3E}">
        <p14:creationId xmlns:p14="http://schemas.microsoft.com/office/powerpoint/2010/main" val="3798230883"/>
      </p:ext>
    </p:extLst>
  </p:cSld>
  <p:clrMapOvr>
    <a:masterClrMapping/>
  </p:clrMapOvr>
</p:sld>
</file>

<file path=ppt/theme/theme1.xml><?xml version="1.0" encoding="utf-8"?>
<a:theme xmlns:a="http://schemas.openxmlformats.org/drawingml/2006/main" name="TTF">
  <a:themeElements>
    <a:clrScheme name="Custom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2D050"/>
      </a:accent1>
      <a:accent2>
        <a:srgbClr val="CBD9EB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FFFFFF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TF" id="{04DF3EAA-EAFB-48A8-BBC2-DF9FF0A62871}" vid="{C867899D-6BFD-43AB-9238-2A2D07DB11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TTF</Template>
  <TotalTime>0</TotalTime>
  <Words>741</Words>
  <Application>Microsoft Office PowerPoint</Application>
  <PresentationFormat>Custom</PresentationFormat>
  <Paragraphs>215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 3</vt:lpstr>
      <vt:lpstr>TTF</vt:lpstr>
      <vt:lpstr>Making roads better</vt:lpstr>
      <vt:lpstr>Making roads better…..</vt:lpstr>
      <vt:lpstr>PowerPoint Presentation</vt:lpstr>
      <vt:lpstr>PowerPoint Presentation</vt:lpstr>
      <vt:lpstr>PowerPoint Presentation</vt:lpstr>
      <vt:lpstr>Network Operator User focus</vt:lpstr>
      <vt:lpstr>What have we done?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SCOOT vs GLOSA then!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2017-06-19T13:50:22Z</dcterms:created>
  <dcterms:modified xsi:type="dcterms:W3CDTF">2017-06-19T13:50:34Z</dcterms:modified>
</cp:coreProperties>
</file>